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D426-8276-403A-A91B-75D0C805601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F2EB3-AB7E-4968-97BB-014D53F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2EB3-AB7E-4968-97BB-014D53F13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1F7F-1BB5-4DF7-AD43-21B794B6F89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431D-8838-4C19-9106-1A8C85A35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44" y="1507922"/>
            <a:ext cx="7308026" cy="5225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941" y="0"/>
            <a:ext cx="455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i="1" dirty="0" smtClean="0">
                <a:solidFill>
                  <a:srgbClr val="00B0F0"/>
                </a:solidFill>
              </a:rPr>
              <a:t>স্বাগতম</a:t>
            </a:r>
            <a:endParaRPr lang="en-US" sz="8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6" y="313899"/>
            <a:ext cx="11559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 smtClean="0">
                <a:solidFill>
                  <a:srgbClr val="002060"/>
                </a:solidFill>
              </a:rPr>
              <a:t>দলীয় কাজঃ</a:t>
            </a:r>
            <a:endParaRPr lang="en-US" sz="80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677" y="1957754"/>
            <a:ext cx="10597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rgbClr val="00B0F0"/>
                </a:solidFill>
              </a:rPr>
              <a:t>a=4  </a:t>
            </a:r>
            <a:r>
              <a:rPr lang="bn-BD" sz="6000" u="sng" dirty="0" smtClean="0">
                <a:solidFill>
                  <a:srgbClr val="00B0F0"/>
                </a:solidFill>
              </a:rPr>
              <a:t>এবং </a:t>
            </a:r>
            <a:r>
              <a:rPr lang="en-US" sz="6000" u="sng" dirty="0" smtClean="0">
                <a:solidFill>
                  <a:srgbClr val="00B0F0"/>
                </a:solidFill>
              </a:rPr>
              <a:t>b=5 </a:t>
            </a:r>
            <a:r>
              <a:rPr lang="bn-BD" sz="6000" u="sng" dirty="0" smtClean="0">
                <a:solidFill>
                  <a:srgbClr val="00B0F0"/>
                </a:solidFill>
              </a:rPr>
              <a:t>হলে </a:t>
            </a:r>
            <a:r>
              <a:rPr lang="en-US" sz="6000" u="sng" dirty="0" smtClean="0">
                <a:solidFill>
                  <a:srgbClr val="00B0F0"/>
                </a:solidFill>
              </a:rPr>
              <a:t>a </a:t>
            </a:r>
            <a:r>
              <a:rPr lang="en-US" sz="60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6000" u="sng" dirty="0" smtClean="0">
                <a:solidFill>
                  <a:srgbClr val="00B0F0"/>
                </a:solidFill>
              </a:rPr>
              <a:t>+b </a:t>
            </a:r>
            <a:r>
              <a:rPr lang="en-US" sz="60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6000" u="sng" dirty="0" smtClean="0">
                <a:solidFill>
                  <a:srgbClr val="00B0F0"/>
                </a:solidFill>
              </a:rPr>
              <a:t>  </a:t>
            </a:r>
            <a:r>
              <a:rPr lang="bn-BD" sz="6000" u="sng" dirty="0" smtClean="0">
                <a:solidFill>
                  <a:srgbClr val="00B0F0"/>
                </a:solidFill>
              </a:rPr>
              <a:t>এর মান কত?</a:t>
            </a:r>
            <a:endParaRPr lang="en-US" sz="6000" u="sng" baseline="30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5827" y="313899"/>
            <a:ext cx="398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সময়ঃ ৮মিনিট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532263"/>
            <a:ext cx="7942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 smtClean="0">
                <a:solidFill>
                  <a:srgbClr val="002060"/>
                </a:solidFill>
              </a:rPr>
              <a:t>মূল্যায়নঃ</a:t>
            </a:r>
            <a:endParaRPr lang="en-US" sz="80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47" y="2368061"/>
            <a:ext cx="10574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rgbClr val="00B0F0"/>
                </a:solidFill>
              </a:rPr>
              <a:t>x</a:t>
            </a:r>
            <a:r>
              <a:rPr lang="en-US" sz="4800" u="sng" dirty="0" smtClean="0">
                <a:solidFill>
                  <a:srgbClr val="00B0F0"/>
                </a:solidFill>
              </a:rPr>
              <a:t>  =4 </a:t>
            </a:r>
            <a:r>
              <a:rPr lang="bn-BD" sz="4800" u="sng" dirty="0" smtClean="0">
                <a:solidFill>
                  <a:srgbClr val="00B0F0"/>
                </a:solidFill>
              </a:rPr>
              <a:t>এবং </a:t>
            </a:r>
            <a:r>
              <a:rPr lang="en-US" sz="4800" u="sng" dirty="0" smtClean="0">
                <a:solidFill>
                  <a:srgbClr val="00B0F0"/>
                </a:solidFill>
              </a:rPr>
              <a:t>y=1 </a:t>
            </a:r>
            <a:r>
              <a:rPr lang="bn-BD" sz="4800" u="sng" dirty="0" smtClean="0">
                <a:solidFill>
                  <a:srgbClr val="00B0F0"/>
                </a:solidFill>
              </a:rPr>
              <a:t>হলে  </a:t>
            </a:r>
            <a:r>
              <a:rPr lang="en-US" sz="4800" u="sng" dirty="0" smtClean="0">
                <a:solidFill>
                  <a:srgbClr val="00B0F0"/>
                </a:solidFill>
              </a:rPr>
              <a:t>x </a:t>
            </a:r>
            <a:r>
              <a:rPr lang="en-US" sz="48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4800" u="sng" dirty="0" smtClean="0">
                <a:solidFill>
                  <a:srgbClr val="00B0F0"/>
                </a:solidFill>
              </a:rPr>
              <a:t> +y </a:t>
            </a:r>
            <a:r>
              <a:rPr lang="en-US" sz="48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4800" u="sng" dirty="0" smtClean="0">
                <a:solidFill>
                  <a:srgbClr val="00B0F0"/>
                </a:solidFill>
              </a:rPr>
              <a:t> </a:t>
            </a:r>
            <a:r>
              <a:rPr lang="bn-BD" sz="4800" u="sng" dirty="0" smtClean="0">
                <a:solidFill>
                  <a:srgbClr val="00B0F0"/>
                </a:solidFill>
              </a:rPr>
              <a:t>এর মান কত</a:t>
            </a:r>
            <a:r>
              <a:rPr lang="bn-BD" sz="4800" dirty="0" smtClean="0">
                <a:solidFill>
                  <a:srgbClr val="00B0F0"/>
                </a:solidFill>
              </a:rPr>
              <a:t>?</a:t>
            </a:r>
            <a:endParaRPr lang="en-US" sz="4800" baseline="300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2738" y="2825262"/>
            <a:ext cx="199293" cy="2110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2739" y="4525108"/>
            <a:ext cx="199292" cy="2461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7169" y="4525108"/>
            <a:ext cx="963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B0F0"/>
                </a:solidFill>
              </a:rPr>
              <a:t>m=3 </a:t>
            </a:r>
            <a:r>
              <a:rPr lang="bn-BD" sz="3600" u="sng" dirty="0" smtClean="0">
                <a:solidFill>
                  <a:srgbClr val="00B0F0"/>
                </a:solidFill>
              </a:rPr>
              <a:t>এবং </a:t>
            </a:r>
            <a:r>
              <a:rPr lang="en-US" sz="3600" u="sng" dirty="0" smtClean="0">
                <a:solidFill>
                  <a:srgbClr val="00B0F0"/>
                </a:solidFill>
              </a:rPr>
              <a:t>n=2  </a:t>
            </a:r>
            <a:r>
              <a:rPr lang="bn-BD" sz="3600" u="sng" dirty="0" smtClean="0">
                <a:solidFill>
                  <a:srgbClr val="00B0F0"/>
                </a:solidFill>
              </a:rPr>
              <a:t>হলে </a:t>
            </a:r>
            <a:r>
              <a:rPr lang="en-US" sz="3600" u="sng" dirty="0" smtClean="0">
                <a:solidFill>
                  <a:srgbClr val="00B0F0"/>
                </a:solidFill>
              </a:rPr>
              <a:t>m </a:t>
            </a:r>
            <a:r>
              <a:rPr lang="en-US" sz="36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3600" u="sng" dirty="0" smtClean="0">
                <a:solidFill>
                  <a:srgbClr val="00B0F0"/>
                </a:solidFill>
              </a:rPr>
              <a:t> +</a:t>
            </a:r>
            <a:r>
              <a:rPr lang="en-US" sz="3600" u="sng" dirty="0" err="1" smtClean="0">
                <a:solidFill>
                  <a:srgbClr val="00B0F0"/>
                </a:solidFill>
              </a:rPr>
              <a:t>mn</a:t>
            </a:r>
            <a:r>
              <a:rPr lang="en-US" sz="3600" u="sng" dirty="0" smtClean="0">
                <a:solidFill>
                  <a:srgbClr val="00B0F0"/>
                </a:solidFill>
              </a:rPr>
              <a:t> +n  </a:t>
            </a:r>
            <a:r>
              <a:rPr lang="en-US" sz="36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3600" u="sng" dirty="0" smtClean="0">
                <a:solidFill>
                  <a:srgbClr val="00B0F0"/>
                </a:solidFill>
              </a:rPr>
              <a:t>   </a:t>
            </a:r>
            <a:r>
              <a:rPr lang="bn-BD" sz="3600" u="sng" dirty="0" smtClean="0">
                <a:solidFill>
                  <a:srgbClr val="00B0F0"/>
                </a:solidFill>
              </a:rPr>
              <a:t>এর মান কত</a:t>
            </a:r>
            <a:r>
              <a:rPr lang="bn-BD" sz="3600" dirty="0" smtClean="0">
                <a:solidFill>
                  <a:srgbClr val="00B0F0"/>
                </a:solidFill>
              </a:rPr>
              <a:t>?</a:t>
            </a:r>
            <a:endParaRPr lang="en-US" sz="36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1" y="545910"/>
            <a:ext cx="9648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 smtClean="0">
                <a:solidFill>
                  <a:srgbClr val="002060"/>
                </a:solidFill>
              </a:rPr>
              <a:t>বাড়ীর কাজঃ</a:t>
            </a:r>
            <a:endParaRPr lang="en-US" sz="80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526" y="2450123"/>
            <a:ext cx="1062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019908" y="2450123"/>
            <a:ext cx="949569" cy="94956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1539" y="2588622"/>
            <a:ext cx="907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B0F0"/>
                </a:solidFill>
              </a:rPr>
              <a:t>a</a:t>
            </a:r>
            <a:r>
              <a:rPr lang="en-US" sz="2400" u="sng" dirty="0" smtClean="0">
                <a:solidFill>
                  <a:srgbClr val="00B0F0"/>
                </a:solidFill>
              </a:rPr>
              <a:t> =2 </a:t>
            </a:r>
            <a:r>
              <a:rPr lang="bn-BD" sz="2400" u="sng" dirty="0" smtClean="0">
                <a:solidFill>
                  <a:srgbClr val="00B0F0"/>
                </a:solidFill>
              </a:rPr>
              <a:t>এবং </a:t>
            </a:r>
            <a:r>
              <a:rPr lang="en-US" sz="2400" u="sng" dirty="0" smtClean="0">
                <a:solidFill>
                  <a:srgbClr val="00B0F0"/>
                </a:solidFill>
              </a:rPr>
              <a:t>b =3 </a:t>
            </a:r>
            <a:r>
              <a:rPr lang="bn-BD" sz="2400" u="sng" dirty="0" smtClean="0">
                <a:solidFill>
                  <a:srgbClr val="00B0F0"/>
                </a:solidFill>
              </a:rPr>
              <a:t>হলে প্রমান কর যে</a:t>
            </a:r>
            <a:r>
              <a:rPr lang="en-US" sz="2400" u="sng" dirty="0" smtClean="0">
                <a:solidFill>
                  <a:srgbClr val="00B0F0"/>
                </a:solidFill>
              </a:rPr>
              <a:t>(</a:t>
            </a:r>
            <a:r>
              <a:rPr lang="bn-BD" sz="2400" u="sng" dirty="0" smtClean="0">
                <a:solidFill>
                  <a:srgbClr val="00B0F0"/>
                </a:solidFill>
              </a:rPr>
              <a:t>,</a:t>
            </a:r>
            <a:r>
              <a:rPr lang="en-US" sz="2400" u="sng" dirty="0" err="1" smtClean="0">
                <a:solidFill>
                  <a:srgbClr val="00B0F0"/>
                </a:solidFill>
              </a:rPr>
              <a:t>a+b</a:t>
            </a:r>
            <a:r>
              <a:rPr lang="en-US" sz="2400" u="sng" dirty="0" smtClean="0">
                <a:solidFill>
                  <a:srgbClr val="00B0F0"/>
                </a:solidFill>
              </a:rPr>
              <a:t> )</a:t>
            </a:r>
            <a:r>
              <a:rPr lang="en-US" sz="24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2400" u="sng" dirty="0" smtClean="0">
                <a:solidFill>
                  <a:srgbClr val="00B0F0"/>
                </a:solidFill>
              </a:rPr>
              <a:t> =a </a:t>
            </a:r>
            <a:r>
              <a:rPr lang="en-US" sz="2400" u="sng" baseline="30000" dirty="0" smtClean="0">
                <a:solidFill>
                  <a:srgbClr val="00B0F0"/>
                </a:solidFill>
              </a:rPr>
              <a:t>3</a:t>
            </a:r>
            <a:r>
              <a:rPr lang="en-US" sz="2400" u="sng" dirty="0" smtClean="0">
                <a:solidFill>
                  <a:srgbClr val="00B0F0"/>
                </a:solidFill>
              </a:rPr>
              <a:t> +3a </a:t>
            </a:r>
            <a:r>
              <a:rPr lang="en-US" sz="24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2400" u="sng" dirty="0" smtClean="0">
                <a:solidFill>
                  <a:srgbClr val="00B0F0"/>
                </a:solidFill>
              </a:rPr>
              <a:t> b+3ab </a:t>
            </a:r>
            <a:r>
              <a:rPr lang="en-US" sz="2400" u="sng" baseline="30000" dirty="0" smtClean="0">
                <a:solidFill>
                  <a:srgbClr val="00B0F0"/>
                </a:solidFill>
              </a:rPr>
              <a:t>2</a:t>
            </a:r>
            <a:r>
              <a:rPr lang="en-US" sz="2400" u="sng" dirty="0" smtClean="0">
                <a:solidFill>
                  <a:srgbClr val="00B0F0"/>
                </a:solidFill>
              </a:rPr>
              <a:t>+b </a:t>
            </a:r>
            <a:r>
              <a:rPr lang="en-US" sz="2400" u="sng" baseline="30000" dirty="0" smtClean="0">
                <a:solidFill>
                  <a:srgbClr val="00B0F0"/>
                </a:solidFill>
              </a:rPr>
              <a:t>3</a:t>
            </a:r>
            <a:r>
              <a:rPr lang="en-US" sz="2400" u="sng" dirty="0" smtClean="0">
                <a:solidFill>
                  <a:srgbClr val="00B0F0"/>
                </a:solidFill>
              </a:rPr>
              <a:t> .</a:t>
            </a:r>
            <a:endParaRPr lang="en-US" sz="2400" u="sng" baseline="30000" dirty="0">
              <a:solidFill>
                <a:srgbClr val="00B0F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86154" y="4525108"/>
            <a:ext cx="1465385" cy="10550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2832" y="4970584"/>
            <a:ext cx="795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 </a:t>
            </a:r>
            <a:r>
              <a:rPr lang="bn-BD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b=3 </a:t>
            </a:r>
            <a:r>
              <a:rPr lang="bn-BD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 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u="sng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+5a </a:t>
            </a:r>
            <a:r>
              <a:rPr lang="en-US" sz="2800" u="sng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b+ab </a:t>
            </a:r>
            <a:r>
              <a:rPr lang="en-US" sz="2800" u="sng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+b </a:t>
            </a:r>
            <a:r>
              <a:rPr lang="en-US" sz="2800" u="sng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BD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 মান কত?</a:t>
            </a:r>
            <a:endParaRPr lang="en-US" sz="2800" u="sng" baseline="30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943" y="136081"/>
            <a:ext cx="923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ধন্যবাদঃ</a:t>
            </a:r>
            <a:endParaRPr lang="en-US" sz="8000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7" y="1459520"/>
            <a:ext cx="6532727" cy="48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469" y="2115404"/>
            <a:ext cx="6250676" cy="966461"/>
          </a:xfrm>
        </p:spPr>
        <p:txBody>
          <a:bodyPr>
            <a:normAutofit fontScale="90000"/>
          </a:bodyPr>
          <a:lstStyle/>
          <a:p>
            <a:pPr algn="ctr"/>
            <a:r>
              <a:rPr lang="bn-BD" sz="2200" dirty="0" smtClean="0"/>
              <a:t/>
            </a:r>
            <a:br>
              <a:rPr lang="bn-BD" sz="2200" dirty="0" smtClean="0"/>
            </a:br>
            <a:r>
              <a:rPr lang="bn-BD" sz="2200" dirty="0"/>
              <a:t/>
            </a:r>
            <a:br>
              <a:rPr lang="bn-BD" sz="2200" dirty="0"/>
            </a:br>
            <a:r>
              <a:rPr lang="bn-BD" sz="5300" dirty="0" smtClean="0">
                <a:solidFill>
                  <a:srgbClr val="0070C0"/>
                </a:solidFill>
              </a:rPr>
              <a:t/>
            </a:r>
            <a:br>
              <a:rPr lang="bn-BD" sz="5300" dirty="0" smtClean="0">
                <a:solidFill>
                  <a:srgbClr val="0070C0"/>
                </a:solidFill>
              </a:rPr>
            </a:br>
            <a:r>
              <a:rPr lang="bn-BD" sz="5300" u="sng" dirty="0" smtClean="0">
                <a:solidFill>
                  <a:srgbClr val="0070C0"/>
                </a:solidFill>
              </a:rPr>
              <a:t>পরিচিতি</a:t>
            </a:r>
            <a:r>
              <a:rPr lang="bn-BD" sz="5300" dirty="0" smtClean="0">
                <a:solidFill>
                  <a:srgbClr val="0070C0"/>
                </a:solidFill>
              </a:rPr>
              <a:t/>
            </a:r>
            <a:br>
              <a:rPr lang="bn-BD" sz="5300" dirty="0" smtClean="0">
                <a:solidFill>
                  <a:srgbClr val="0070C0"/>
                </a:solidFill>
              </a:rPr>
            </a:br>
            <a:r>
              <a:rPr lang="bn-BD" sz="2200" dirty="0"/>
              <a:t/>
            </a:r>
            <a:br>
              <a:rPr lang="bn-BD" sz="2200" dirty="0"/>
            </a:br>
            <a:r>
              <a:rPr lang="bn-BD" sz="2200" dirty="0" smtClean="0"/>
              <a:t/>
            </a:r>
            <a:br>
              <a:rPr lang="bn-BD" sz="2200" dirty="0" smtClean="0"/>
            </a:br>
            <a:r>
              <a:rPr lang="bn-BD" sz="3600" dirty="0" smtClean="0"/>
              <a:t>নামঃমোস্তাক আহমেদ</a:t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4000" dirty="0" smtClean="0"/>
              <a:t>সহকারী শিক্ষক,</a:t>
            </a:r>
            <a:br>
              <a:rPr lang="bn-BD" sz="4000" dirty="0" smtClean="0"/>
            </a:br>
            <a:r>
              <a:rPr lang="bn-BD" sz="4000" dirty="0" smtClean="0"/>
              <a:t/>
            </a:r>
            <a:br>
              <a:rPr lang="bn-BD" sz="4000" dirty="0" smtClean="0"/>
            </a:br>
            <a:r>
              <a:rPr lang="bn-BD" sz="4000" dirty="0" smtClean="0"/>
              <a:t>বোয়ালিয়া বৈরতলা দাখিল  মাদ্রাসা।</a:t>
            </a:r>
            <a:br>
              <a:rPr lang="bn-BD" sz="4000" dirty="0" smtClean="0"/>
            </a:br>
            <a:r>
              <a:rPr lang="bn-BD" sz="4000" dirty="0" smtClean="0"/>
              <a:t/>
            </a:r>
            <a:br>
              <a:rPr lang="bn-BD" sz="4000" dirty="0" smtClean="0"/>
            </a:br>
            <a:r>
              <a:rPr lang="bn-BD" sz="4000" dirty="0" smtClean="0"/>
              <a:t>গোমস্তাপুর, চাঁপাই নবাবগঞ্জ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812" y="29438"/>
            <a:ext cx="15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5" y="1187355"/>
            <a:ext cx="3156007" cy="24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8" y="2207762"/>
            <a:ext cx="10944367" cy="4351338"/>
          </a:xfrm>
        </p:spPr>
        <p:txBody>
          <a:bodyPr>
            <a:normAutofit/>
          </a:bodyPr>
          <a:lstStyle/>
          <a:p>
            <a:pPr marL="228600" lvl="8">
              <a:spcBef>
                <a:spcPts val="1000"/>
              </a:spcBef>
            </a:pPr>
            <a:r>
              <a:rPr lang="bn-BD" sz="7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 পরিচিতিঃ</a:t>
            </a:r>
            <a:endParaRPr lang="en-US" sz="7000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bn-BD" sz="5400" u="sng" dirty="0" smtClean="0">
                <a:solidFill>
                  <a:srgbClr val="00B050"/>
                </a:solidFill>
              </a:rPr>
              <a:t>বিষয়ঃ  বীজগণিত</a:t>
            </a:r>
          </a:p>
          <a:p>
            <a:r>
              <a:rPr lang="bn-BD" sz="5400" u="sng" dirty="0" smtClean="0">
                <a:solidFill>
                  <a:srgbClr val="00B050"/>
                </a:solidFill>
              </a:rPr>
              <a:t>অধ্যয়ঃ প্রথম</a:t>
            </a:r>
          </a:p>
          <a:p>
            <a:r>
              <a:rPr lang="bn-BD" sz="5400" u="sng" dirty="0" smtClean="0">
                <a:solidFill>
                  <a:srgbClr val="00B050"/>
                </a:solidFill>
              </a:rPr>
              <a:t>সময়ঃ ৪০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56" y="2207761"/>
            <a:ext cx="2869206" cy="28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/>
          <p:cNvSpPr/>
          <p:nvPr/>
        </p:nvSpPr>
        <p:spPr>
          <a:xfrm>
            <a:off x="1091821" y="2756398"/>
            <a:ext cx="10918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4005" y="2478052"/>
            <a:ext cx="521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bn-BD" sz="4400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BD" sz="4400" u="sng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হলে</a:t>
            </a:r>
            <a:r>
              <a:rPr lang="en-US" sz="4400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u="sng" baseline="300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a </a:t>
            </a:r>
            <a:r>
              <a:rPr lang="en-US" sz="4400" u="sng" baseline="300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2</a:t>
            </a:r>
            <a:r>
              <a:rPr lang="en-US" sz="4400" u="sng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=?</a:t>
            </a:r>
            <a:endParaRPr lang="en-US" sz="4400" u="sng" baseline="30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4005" y="1495861"/>
            <a:ext cx="681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a=</a:t>
            </a:r>
            <a:r>
              <a:rPr lang="bn-BD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bn-BD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এবং </a:t>
            </a:r>
            <a:r>
              <a:rPr lang="en-US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b=3</a:t>
            </a:r>
            <a:r>
              <a:rPr lang="bn-BD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হলে   </a:t>
            </a:r>
            <a:r>
              <a:rPr lang="en-US" sz="440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</a:t>
            </a:r>
            <a:r>
              <a:rPr lang="en-US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=?</a:t>
            </a:r>
            <a:r>
              <a:rPr lang="bn-BD" sz="4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400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005" y="3903259"/>
            <a:ext cx="626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a=</a:t>
            </a:r>
            <a:r>
              <a:rPr lang="bn-BD" sz="4800" u="sng" dirty="0" smtClean="0">
                <a:solidFill>
                  <a:srgbClr val="FFC000"/>
                </a:solidFill>
              </a:rPr>
              <a:t> </a:t>
            </a:r>
            <a:r>
              <a:rPr lang="en-US" sz="4800" u="sng" dirty="0" smtClean="0">
                <a:solidFill>
                  <a:srgbClr val="FFC000"/>
                </a:solidFill>
              </a:rPr>
              <a:t>2</a:t>
            </a:r>
            <a:r>
              <a:rPr lang="bn-BD" sz="4800" u="sng" dirty="0" smtClean="0">
                <a:solidFill>
                  <a:srgbClr val="FFC000"/>
                </a:solidFill>
              </a:rPr>
              <a:t>  হলে</a:t>
            </a:r>
            <a:r>
              <a:rPr lang="en-US" sz="4800" u="sng" dirty="0" smtClean="0">
                <a:solidFill>
                  <a:srgbClr val="FFC000"/>
                </a:solidFill>
              </a:rPr>
              <a:t>   a </a:t>
            </a:r>
            <a:r>
              <a:rPr lang="en-US" sz="4800" u="sng" baseline="30000" dirty="0" smtClean="0">
                <a:solidFill>
                  <a:srgbClr val="FFC000"/>
                </a:solidFill>
              </a:rPr>
              <a:t>4</a:t>
            </a:r>
            <a:r>
              <a:rPr lang="en-US" sz="4800" u="sng" dirty="0" smtClean="0">
                <a:solidFill>
                  <a:srgbClr val="FFC000"/>
                </a:solidFill>
              </a:rPr>
              <a:t> =?</a:t>
            </a:r>
            <a:endParaRPr lang="en-US" sz="4800" u="sng" baseline="30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438" y="5281684"/>
            <a:ext cx="78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এই গুলিকে কি বলে?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5114" y="2715904"/>
            <a:ext cx="702291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বীজ গণিতীয় রাশির মান নির্ণয়ঃ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5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8225" y="892453"/>
            <a:ext cx="3835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solidFill>
                  <a:srgbClr val="002060"/>
                </a:solidFill>
              </a:rPr>
              <a:t>শিখন ফল</a:t>
            </a:r>
            <a:endParaRPr lang="en-US" sz="6600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015" y="2432855"/>
            <a:ext cx="904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a </a:t>
            </a:r>
            <a:r>
              <a:rPr lang="en-US" sz="4000" u="sng" baseline="30000" dirty="0" smtClean="0">
                <a:solidFill>
                  <a:srgbClr val="FFC000"/>
                </a:solidFill>
              </a:rPr>
              <a:t>2</a:t>
            </a:r>
            <a:r>
              <a:rPr lang="en-US" sz="4000" u="sng" dirty="0" smtClean="0">
                <a:solidFill>
                  <a:srgbClr val="FFC000"/>
                </a:solidFill>
              </a:rPr>
              <a:t> +b </a:t>
            </a:r>
            <a:r>
              <a:rPr lang="en-US" sz="4000" u="sng" baseline="30000" dirty="0" smtClean="0">
                <a:solidFill>
                  <a:srgbClr val="FFC000"/>
                </a:solidFill>
              </a:rPr>
              <a:t>2</a:t>
            </a:r>
            <a:r>
              <a:rPr lang="en-US" sz="4000" u="sng" dirty="0" smtClean="0">
                <a:solidFill>
                  <a:srgbClr val="FFC000"/>
                </a:solidFill>
              </a:rPr>
              <a:t> =</a:t>
            </a:r>
            <a:r>
              <a:rPr lang="bn-BD" sz="4000" u="sng" dirty="0" smtClean="0">
                <a:solidFill>
                  <a:srgbClr val="FFC000"/>
                </a:solidFill>
              </a:rPr>
              <a:t> ?   মান কত তা বলতে পারবে।</a:t>
            </a:r>
            <a:endParaRPr lang="en-US" sz="4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3015" y="3573148"/>
            <a:ext cx="1075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u="sng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en-US" sz="36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ab+b</a:t>
            </a:r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=?  </a:t>
            </a:r>
            <a:r>
              <a:rPr lang="bn-BD" sz="3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 কত তা সমাধান করতে পারবে।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41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04714"/>
            <a:ext cx="11273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2060"/>
                </a:solidFill>
              </a:rPr>
              <a:t>পাঠ উপস্থাপনঃ</a:t>
            </a:r>
            <a:endParaRPr lang="en-US" sz="66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719" y="1214651"/>
            <a:ext cx="81613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00B0F0"/>
                </a:solidFill>
              </a:rPr>
              <a:t>যদি </a:t>
            </a:r>
            <a:r>
              <a:rPr lang="en-US" sz="3600" u="sng" dirty="0" smtClean="0">
                <a:solidFill>
                  <a:srgbClr val="00B0F0"/>
                </a:solidFill>
              </a:rPr>
              <a:t>a=3 </a:t>
            </a:r>
            <a:r>
              <a:rPr lang="bn-BD" sz="3600" u="sng" dirty="0" smtClean="0">
                <a:solidFill>
                  <a:srgbClr val="00B0F0"/>
                </a:solidFill>
              </a:rPr>
              <a:t>এবং </a:t>
            </a:r>
            <a:r>
              <a:rPr lang="en-US" sz="3600" u="sng" dirty="0" smtClean="0">
                <a:solidFill>
                  <a:srgbClr val="00B0F0"/>
                </a:solidFill>
              </a:rPr>
              <a:t>b=2 </a:t>
            </a:r>
            <a:r>
              <a:rPr lang="bn-BD" sz="3600" u="sng" dirty="0" smtClean="0">
                <a:solidFill>
                  <a:srgbClr val="00B0F0"/>
                </a:solidFill>
              </a:rPr>
              <a:t>হলে </a:t>
            </a:r>
            <a:r>
              <a:rPr lang="en-US" sz="3600" u="sng" dirty="0" smtClean="0">
                <a:solidFill>
                  <a:srgbClr val="00B0F0"/>
                </a:solidFill>
              </a:rPr>
              <a:t>a </a:t>
            </a:r>
            <a:r>
              <a:rPr lang="en-US" sz="3600" u="sng" baseline="30000" dirty="0" smtClean="0">
                <a:solidFill>
                  <a:srgbClr val="00B0F0"/>
                </a:solidFill>
              </a:rPr>
              <a:t>3 </a:t>
            </a:r>
            <a:r>
              <a:rPr lang="en-US" sz="3600" u="sng" dirty="0" smtClean="0">
                <a:solidFill>
                  <a:srgbClr val="00B0F0"/>
                </a:solidFill>
              </a:rPr>
              <a:t> _4ab+b </a:t>
            </a:r>
            <a:r>
              <a:rPr lang="en-US" sz="3600" u="sng" baseline="30000" dirty="0" smtClean="0">
                <a:solidFill>
                  <a:srgbClr val="00B0F0"/>
                </a:solidFill>
              </a:rPr>
              <a:t>4 </a:t>
            </a:r>
            <a:r>
              <a:rPr lang="bn-BD" sz="3600" u="sng" dirty="0">
                <a:solidFill>
                  <a:srgbClr val="00B0F0"/>
                </a:solidFill>
              </a:rPr>
              <a:t> </a:t>
            </a:r>
            <a:r>
              <a:rPr lang="bn-BD" sz="3600" u="sng" dirty="0" smtClean="0">
                <a:solidFill>
                  <a:srgbClr val="00B0F0"/>
                </a:solidFill>
              </a:rPr>
              <a:t>এর মান বের কর </a:t>
            </a:r>
            <a:r>
              <a:rPr lang="bn-BD" sz="36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bn-BD" sz="3600" baseline="30000" dirty="0" smtClean="0">
                <a:solidFill>
                  <a:srgbClr val="00B0F0"/>
                </a:solidFill>
              </a:rPr>
              <a:t>সমাধানঃ</a:t>
            </a:r>
            <a:r>
              <a:rPr lang="bn-BD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a </a:t>
            </a:r>
            <a:r>
              <a:rPr lang="en-US" sz="3600" baseline="30000" dirty="0" smtClean="0">
                <a:solidFill>
                  <a:srgbClr val="00B0F0"/>
                </a:solidFill>
              </a:rPr>
              <a:t>3_</a:t>
            </a:r>
            <a:r>
              <a:rPr lang="en-US" sz="3600" dirty="0" smtClean="0">
                <a:solidFill>
                  <a:srgbClr val="00B0F0"/>
                </a:solidFill>
              </a:rPr>
              <a:t> 4ab+b </a:t>
            </a:r>
            <a:r>
              <a:rPr lang="en-US" sz="3600" baseline="30000" dirty="0" smtClean="0">
                <a:solidFill>
                  <a:srgbClr val="00B0F0"/>
                </a:solidFill>
              </a:rPr>
              <a:t>4 </a:t>
            </a:r>
            <a:endParaRPr lang="en-US" sz="3600" baseline="30000" dirty="0">
              <a:solidFill>
                <a:srgbClr val="00B0F0"/>
              </a:solidFill>
            </a:endParaRPr>
          </a:p>
          <a:p>
            <a:r>
              <a:rPr lang="en-US" sz="3600" baseline="300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        =  2 </a:t>
            </a:r>
            <a:r>
              <a:rPr lang="en-US" sz="3600" baseline="30000" dirty="0" smtClean="0">
                <a:solidFill>
                  <a:srgbClr val="00B0F0"/>
                </a:solidFill>
              </a:rPr>
              <a:t>3</a:t>
            </a:r>
            <a:r>
              <a:rPr lang="en-US" sz="3600" dirty="0" smtClean="0">
                <a:solidFill>
                  <a:srgbClr val="00B0F0"/>
                </a:solidFill>
              </a:rPr>
              <a:t> -4.3.2+2 </a:t>
            </a:r>
            <a:r>
              <a:rPr lang="en-US" sz="3600" baseline="30000" dirty="0" smtClean="0">
                <a:solidFill>
                  <a:srgbClr val="00B0F0"/>
                </a:solidFill>
              </a:rPr>
              <a:t>4</a:t>
            </a:r>
          </a:p>
          <a:p>
            <a:r>
              <a:rPr lang="en-US" sz="3600" baseline="30000" dirty="0">
                <a:solidFill>
                  <a:srgbClr val="00B0F0"/>
                </a:solidFill>
              </a:rPr>
              <a:t> </a:t>
            </a:r>
            <a:r>
              <a:rPr lang="en-US" sz="3600" baseline="30000" dirty="0" smtClean="0">
                <a:solidFill>
                  <a:srgbClr val="00B0F0"/>
                </a:solidFill>
              </a:rPr>
              <a:t>          </a:t>
            </a:r>
            <a:r>
              <a:rPr lang="en-US" sz="3600" dirty="0" smtClean="0">
                <a:solidFill>
                  <a:srgbClr val="00B0F0"/>
                </a:solidFill>
              </a:rPr>
              <a:t> =2.2.2-24+2.2.2.2</a:t>
            </a:r>
          </a:p>
          <a:p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       =8-24+16</a:t>
            </a:r>
          </a:p>
          <a:p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       =8+16-24</a:t>
            </a:r>
          </a:p>
          <a:p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       =24 -24</a:t>
            </a:r>
          </a:p>
          <a:p>
            <a:r>
              <a:rPr lang="en-US" sz="3600" baseline="30000" dirty="0">
                <a:solidFill>
                  <a:srgbClr val="00B0F0"/>
                </a:solidFill>
              </a:rPr>
              <a:t> </a:t>
            </a:r>
            <a:r>
              <a:rPr lang="en-US" sz="3600" baseline="30000" dirty="0" smtClean="0">
                <a:solidFill>
                  <a:srgbClr val="00B0F0"/>
                </a:solidFill>
              </a:rPr>
              <a:t>          </a:t>
            </a:r>
          </a:p>
          <a:p>
            <a:r>
              <a:rPr lang="en-US" sz="3600" baseline="30000" dirty="0">
                <a:solidFill>
                  <a:srgbClr val="00B0F0"/>
                </a:solidFill>
              </a:rPr>
              <a:t> </a:t>
            </a:r>
            <a:r>
              <a:rPr lang="en-US" sz="3600" baseline="30000" dirty="0" smtClean="0">
                <a:solidFill>
                  <a:srgbClr val="00B0F0"/>
                </a:solidFill>
              </a:rPr>
              <a:t>           =</a:t>
            </a:r>
            <a:r>
              <a:rPr lang="en-US" sz="3600" dirty="0" smtClean="0">
                <a:solidFill>
                  <a:srgbClr val="00B0F0"/>
                </a:solidFill>
              </a:rPr>
              <a:t>    0   Ans.</a:t>
            </a:r>
            <a:r>
              <a:rPr lang="en-US" sz="3600" baseline="30000" dirty="0" smtClean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3206" y="163773"/>
            <a:ext cx="10863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2060"/>
                </a:solidFill>
              </a:rPr>
              <a:t>একক কাজঃ</a:t>
            </a:r>
            <a:endParaRPr lang="en-US" sz="80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078" y="2379783"/>
            <a:ext cx="783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B0F0"/>
                </a:solidFill>
              </a:rPr>
              <a:t>a=3 </a:t>
            </a:r>
            <a:r>
              <a:rPr lang="bn-BD" sz="3600" u="sng" dirty="0" smtClean="0">
                <a:solidFill>
                  <a:srgbClr val="00B0F0"/>
                </a:solidFill>
              </a:rPr>
              <a:t>এবং </a:t>
            </a:r>
            <a:r>
              <a:rPr lang="en-US" sz="3600" u="sng" dirty="0" smtClean="0">
                <a:solidFill>
                  <a:srgbClr val="00B0F0"/>
                </a:solidFill>
              </a:rPr>
              <a:t>b=1 </a:t>
            </a:r>
            <a:r>
              <a:rPr lang="bn-BD" sz="3600" u="sng" dirty="0" smtClean="0">
                <a:solidFill>
                  <a:srgbClr val="00B0F0"/>
                </a:solidFill>
              </a:rPr>
              <a:t>হলে </a:t>
            </a:r>
            <a:r>
              <a:rPr lang="en-US" sz="3600" u="sng" dirty="0" err="1" smtClean="0">
                <a:solidFill>
                  <a:srgbClr val="00B0F0"/>
                </a:solidFill>
              </a:rPr>
              <a:t>a+b</a:t>
            </a:r>
            <a:r>
              <a:rPr lang="bn-BD" sz="3600" u="sng" dirty="0">
                <a:solidFill>
                  <a:srgbClr val="00B0F0"/>
                </a:solidFill>
              </a:rPr>
              <a:t> </a:t>
            </a:r>
            <a:r>
              <a:rPr lang="bn-BD" sz="3600" u="sng" dirty="0" smtClean="0">
                <a:solidFill>
                  <a:srgbClr val="00B0F0"/>
                </a:solidFill>
              </a:rPr>
              <a:t>এর মান কত</a:t>
            </a:r>
            <a:r>
              <a:rPr lang="bn-BD" sz="4000" u="sng" dirty="0" smtClean="0">
                <a:solidFill>
                  <a:srgbClr val="00B0F0"/>
                </a:solidFill>
              </a:rPr>
              <a:t>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23276" y="533104"/>
            <a:ext cx="336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0070C0"/>
                </a:solidFill>
              </a:rPr>
              <a:t>সময়ঃ ৩ মিনিট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382137"/>
            <a:ext cx="1124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/>
              <a:t>জোড়ায় কাজঃ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36073" y="2575577"/>
            <a:ext cx="9996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a</a:t>
            </a:r>
            <a:r>
              <a:rPr lang="en-US" sz="4400" dirty="0" smtClean="0">
                <a:solidFill>
                  <a:srgbClr val="00B0F0"/>
                </a:solidFill>
              </a:rPr>
              <a:t>=3 </a:t>
            </a:r>
            <a:r>
              <a:rPr lang="bn-BD" sz="4400" dirty="0" smtClean="0">
                <a:solidFill>
                  <a:srgbClr val="00B0F0"/>
                </a:solidFill>
              </a:rPr>
              <a:t>এবং </a:t>
            </a:r>
            <a:r>
              <a:rPr lang="en-US" sz="4400" dirty="0" smtClean="0">
                <a:solidFill>
                  <a:srgbClr val="00B0F0"/>
                </a:solidFill>
              </a:rPr>
              <a:t>b=4 </a:t>
            </a:r>
            <a:r>
              <a:rPr lang="bn-BD" sz="4400" dirty="0" smtClean="0">
                <a:solidFill>
                  <a:srgbClr val="00B0F0"/>
                </a:solidFill>
              </a:rPr>
              <a:t>হলে </a:t>
            </a:r>
            <a:r>
              <a:rPr lang="en-US" sz="4400" dirty="0" smtClean="0">
                <a:solidFill>
                  <a:srgbClr val="00B0F0"/>
                </a:solidFill>
              </a:rPr>
              <a:t>a </a:t>
            </a:r>
            <a:r>
              <a:rPr lang="en-US" sz="4400" baseline="30000" dirty="0" smtClean="0">
                <a:solidFill>
                  <a:srgbClr val="00B0F0"/>
                </a:solidFill>
              </a:rPr>
              <a:t>2</a:t>
            </a:r>
            <a:r>
              <a:rPr lang="en-US" sz="4400" dirty="0" smtClean="0">
                <a:solidFill>
                  <a:srgbClr val="00B0F0"/>
                </a:solidFill>
              </a:rPr>
              <a:t> +b </a:t>
            </a:r>
            <a:r>
              <a:rPr lang="en-US" sz="4400" baseline="30000" dirty="0" smtClean="0">
                <a:solidFill>
                  <a:srgbClr val="00B0F0"/>
                </a:solidFill>
              </a:rPr>
              <a:t>2</a:t>
            </a:r>
            <a:r>
              <a:rPr lang="bn-BD" sz="4400" baseline="30000" dirty="0" smtClean="0">
                <a:solidFill>
                  <a:srgbClr val="00B0F0"/>
                </a:solidFill>
              </a:rPr>
              <a:t> </a:t>
            </a:r>
            <a:r>
              <a:rPr lang="bn-BD" sz="4400" dirty="0" smtClean="0">
                <a:solidFill>
                  <a:srgbClr val="00B0F0"/>
                </a:solidFill>
              </a:rPr>
              <a:t> এর মান কত</a:t>
            </a:r>
            <a:r>
              <a:rPr lang="bn-BD" sz="5400" dirty="0"/>
              <a:t>?</a:t>
            </a:r>
            <a:r>
              <a:rPr lang="bn-BD" baseline="30000" dirty="0" smtClean="0"/>
              <a:t>  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447964" y="614149"/>
            <a:ext cx="363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0070C0"/>
                </a:solidFill>
              </a:rPr>
              <a:t>সময়ঃ  ৫ মিনিট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244</Words>
  <Application>Microsoft Office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   পরিচিতি   নামঃমোস্তাক আহমেদ  সহকারী শিক্ষক,  বোয়ালিয়া বৈরতলা দাখিল  মাদ্রাসা।  গোমস্তাপুর, চাঁপাই নবাবগঞ্জ।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106</cp:revision>
  <dcterms:created xsi:type="dcterms:W3CDTF">2013-10-23T14:29:27Z</dcterms:created>
  <dcterms:modified xsi:type="dcterms:W3CDTF">2013-10-27T06:39:23Z</dcterms:modified>
</cp:coreProperties>
</file>